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71" r:id="rId3"/>
    <p:sldId id="273" r:id="rId4"/>
    <p:sldId id="262" r:id="rId5"/>
    <p:sldId id="263" r:id="rId6"/>
    <p:sldId id="272" r:id="rId7"/>
    <p:sldId id="268" r:id="rId8"/>
    <p:sldId id="269" r:id="rId9"/>
    <p:sldId id="274" r:id="rId10"/>
    <p:sldId id="276" r:id="rId11"/>
    <p:sldId id="275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4"/>
    <p:restoredTop sz="85952"/>
  </p:normalViewPr>
  <p:slideViewPr>
    <p:cSldViewPr snapToGrid="0" snapToObjects="1">
      <p:cViewPr>
        <p:scale>
          <a:sx n="80" d="100"/>
          <a:sy n="80" d="100"/>
        </p:scale>
        <p:origin x="21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37D3-8E47-3C41-9CFB-E63F1335E087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6AEF-0357-3140-A29F-EEDFCECC9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what we used for analysis (logos on the bottom).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73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what we used for analysis (logos on the bottom).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 hundreds of stations in NYC, we’ve narrowed it down to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0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Based on an analysis Fortune Magazine did on the NYC Office of the Mayor data on tech companies in NYC,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8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3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62E-3595-A349-877B-3E9931A3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88F99-3D20-334C-ACC9-F8D18CBA6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3AFF-2C94-4F41-880E-4312333D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F889D-6695-1C4F-82E6-B7383924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17301-FB39-8641-99C7-D6DD5C3D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8104-1C86-CF44-9658-D3211EC0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5663B-B1EB-1443-8F39-1CBD7F9E7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129A7-6C0F-A748-8476-F791F675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4867-35AD-634B-8BBC-9A15079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A7D0B-EAA3-EF4C-B3A7-854C3E16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20C19-5741-AF49-8EC4-3ADFD1AAF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4DDFA-256E-A84D-85CE-E11E696E1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BA11-3574-1B40-9B26-AD2B42C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5172-01D3-974C-9D4E-7D441391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8E30-068E-674C-A9CC-B13891F5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2D1E-3EB0-1744-8F52-32CC9679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7D8C-A901-F34C-8A06-A95E7F2A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975C-C8B1-EA46-96A3-213AA31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37F05-5EBF-CB41-BED8-D36C01EA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3F8F-A661-1B44-BBE2-EA732E9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5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68E9-ADD8-494B-9A7A-BB78CEED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1D4B-3D9D-9149-B3F2-76248937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34A42-A24E-9C46-9391-7390B84A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07569-5121-E545-809A-735DCE6F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CF08-7CDE-714E-AF45-D8297560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CA2-9E2E-6B40-BE1B-033F8B9C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CA54-E352-8047-A248-5270C642C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3FCDA-33CB-4949-9545-30ED80C9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A0A49-9961-574F-9822-E6539F40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CF7D-DDA2-B44B-A2F9-6D01ADB2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6F92-5D60-0145-B355-A9B738F3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7E0-D255-454F-9633-DDD2376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F356-7026-0E4F-B5DA-2EBD8FB3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B45BD-1A6B-0B48-9011-AD7757EC4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9B6D8-F187-4247-A782-2339F8FF4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6FFA9-83A7-1544-BBBD-8A976F807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11BFB-9BFB-C947-8E28-D0B8ED2C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E20EB-470D-374F-9E80-46F2DD26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F43DD-90B8-0946-B426-A0F7EDCA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7F39-08DA-8943-AF5D-696FC9B5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F9050-8474-194A-83AD-E89E9AC0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E70A8-A57B-D648-AEF4-16E8C52F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1010C-6B27-A84C-8F5A-69624C12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C5513-F5D2-5E4A-9A06-063BE490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244E3-26D6-DD42-9D37-9D91A988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DAB5-7C6E-9D42-A282-50F76F6D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B272-60D3-3F48-B516-310FC0B3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D0956-61CE-6249-97B3-7805DD42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7C43C-2303-6D4B-B8E0-632F3A1E7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066FC-F0F0-4B4E-B0FB-3770E6D6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2E15-2D53-2A48-98A5-80D714CA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BD9E8-8126-2F48-94AD-7E83CCA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C856-65F6-E341-89EC-B67B9B9B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831B-30C4-B94A-9B38-671D54EA6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8AA77-188C-594E-A2F2-721A5C562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9D1B2-321E-C04B-BA3D-4A4035DF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4CBA-D7B4-044A-9DBA-8B09DD4D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8DC70-125E-5A49-91CD-C9AEB95B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CA5D2-A32E-4346-871D-B093F097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AE7F5-27E1-D14E-BDAD-6AE17CC7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8B4B-5695-B74B-8CDB-BDB9928F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17917-57A4-9541-B4CF-6841C4943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83D9-2D14-B845-A813-E45B4E49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AFD902-A5E6-E044-9B5A-272E6359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3" b="4287"/>
          <a:stretch/>
        </p:blipFill>
        <p:spPr>
          <a:xfrm>
            <a:off x="132199" y="844296"/>
            <a:ext cx="4900635" cy="5893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4D5D5-030B-FA4A-849F-919D967C6F76}"/>
              </a:ext>
            </a:extLst>
          </p:cNvPr>
          <p:cNvSpPr txBox="1"/>
          <p:nvPr/>
        </p:nvSpPr>
        <p:spPr>
          <a:xfrm>
            <a:off x="3308963" y="364180"/>
            <a:ext cx="8356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Optimizing Street 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 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Team Engagement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F4A7E-D142-8343-A3C8-B45D3545E0FF}"/>
              </a:ext>
            </a:extLst>
          </p:cNvPr>
          <p:cNvSpPr/>
          <p:nvPr/>
        </p:nvSpPr>
        <p:spPr>
          <a:xfrm>
            <a:off x="6123208" y="3871039"/>
            <a:ext cx="47211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rgbClr val="6A737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WomenTechWomenYes</a:t>
            </a:r>
            <a:endParaRPr lang="en-US" sz="3200" b="1" i="0" dirty="0">
              <a:solidFill>
                <a:srgbClr val="6A737D"/>
              </a:solidFill>
              <a:effectLst/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  <a:p>
            <a:r>
              <a:rPr lang="en-US" sz="1600" b="1" i="0" dirty="0">
                <a:solidFill>
                  <a:srgbClr val="6A737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 </a:t>
            </a:r>
            <a:endParaRPr lang="en-US" sz="1600" b="1" dirty="0">
              <a:solidFill>
                <a:srgbClr val="6A737D"/>
              </a:solidFill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  <a:p>
            <a:r>
              <a:rPr lang="en-US" sz="3200" dirty="0">
                <a:solidFill>
                  <a:srgbClr val="6A737D"/>
                </a:solidFill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April 5, 2019</a:t>
            </a:r>
            <a:endParaRPr lang="en-US" sz="3200" dirty="0"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3D316-31C1-2D45-B380-872C7C0738EA}"/>
              </a:ext>
            </a:extLst>
          </p:cNvPr>
          <p:cNvSpPr/>
          <p:nvPr/>
        </p:nvSpPr>
        <p:spPr>
          <a:xfrm>
            <a:off x="4877813" y="2726885"/>
            <a:ext cx="6009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err="1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Fahimeh</a:t>
            </a:r>
            <a:r>
              <a:rPr lang="en-US" sz="2000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Khalegi</a:t>
            </a:r>
            <a:r>
              <a:rPr lang="en-US" sz="2000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Shivaji</a:t>
            </a:r>
            <a:r>
              <a:rPr lang="en-US" sz="2000" dirty="0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Dutta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Tahmid</a:t>
            </a:r>
            <a:r>
              <a:rPr lang="en-US" sz="2000" dirty="0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Chowdhury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E692A-5608-654C-B857-BB484EC4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06" y="5966669"/>
            <a:ext cx="514171" cy="514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C3D33-08B1-9049-9F1C-99DA515C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268" y="6032058"/>
            <a:ext cx="1103704" cy="383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63C526-BBBC-3C44-805B-5EF29FCF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93" y="5842134"/>
            <a:ext cx="763241" cy="763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51C8-E1F3-AF48-B14C-AD9D06D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215" y="6038223"/>
            <a:ext cx="1264544" cy="3710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6C0163-BE2C-9049-8704-2B7156CB5E1F}"/>
              </a:ext>
            </a:extLst>
          </p:cNvPr>
          <p:cNvSpPr/>
          <p:nvPr/>
        </p:nvSpPr>
        <p:spPr>
          <a:xfrm>
            <a:off x="132199" y="5539716"/>
            <a:ext cx="926580" cy="119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9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C9260-8D4D-2C45-8DC9-47E684B7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86" y="1788145"/>
            <a:ext cx="4141540" cy="39396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17A24F-7C21-7F4B-BBD9-B023D1F7AD1F}"/>
              </a:ext>
            </a:extLst>
          </p:cNvPr>
          <p:cNvSpPr/>
          <p:nvPr/>
        </p:nvSpPr>
        <p:spPr>
          <a:xfrm>
            <a:off x="3153650" y="5879004"/>
            <a:ext cx="2513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23</a:t>
            </a:r>
            <a:r>
              <a:rPr lang="en-US" sz="28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rd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Street</a:t>
            </a:r>
          </a:p>
        </p:txBody>
      </p:sp>
    </p:spTree>
    <p:extLst>
      <p:ext uri="{BB962C8B-B14F-4D97-AF65-F5344CB8AC3E}">
        <p14:creationId xmlns:p14="http://schemas.microsoft.com/office/powerpoint/2010/main" val="102450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7A24F-7C21-7F4B-BBD9-B023D1F7AD1F}"/>
              </a:ext>
            </a:extLst>
          </p:cNvPr>
          <p:cNvSpPr/>
          <p:nvPr/>
        </p:nvSpPr>
        <p:spPr>
          <a:xfrm>
            <a:off x="3153650" y="5895046"/>
            <a:ext cx="2513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23</a:t>
            </a:r>
            <a:r>
              <a:rPr lang="en-US" sz="28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rd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Street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E8D6A-22CB-374A-8CD0-20CBE07FC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00" y="1433416"/>
            <a:ext cx="4517837" cy="44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40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03880-E5A5-0643-B1B4-E6F1AB1839D0}"/>
              </a:ext>
            </a:extLst>
          </p:cNvPr>
          <p:cNvSpPr/>
          <p:nvPr/>
        </p:nvSpPr>
        <p:spPr>
          <a:xfrm>
            <a:off x="1900048" y="1542843"/>
            <a:ext cx="6393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Gulim" panose="020B0600000101010101" pitchFamily="34" charset="-127"/>
                <a:ea typeface="Gulim" panose="020B0600000101010101" pitchFamily="34" charset="-127"/>
              </a:rPr>
              <a:t>Send street team members to the following stations: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5CD7EC-F8AD-5F45-A128-D092431793E9}"/>
              </a:ext>
            </a:extLst>
          </p:cNvPr>
          <p:cNvSpPr/>
          <p:nvPr/>
        </p:nvSpPr>
        <p:spPr>
          <a:xfrm>
            <a:off x="2713170" y="3591609"/>
            <a:ext cx="5853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23</a:t>
            </a:r>
            <a:r>
              <a:rPr lang="en-US" sz="2800" b="1" baseline="30000" dirty="0">
                <a:solidFill>
                  <a:schemeClr val="accent2"/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rd</a:t>
            </a:r>
            <a:r>
              <a:rPr lang="en-US" sz="2800" b="1" dirty="0">
                <a:solidFill>
                  <a:schemeClr val="accent2"/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Street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at noon, 4pm and 8pm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F66D3-620A-144D-A28C-E18D5FC2C219}"/>
              </a:ext>
            </a:extLst>
          </p:cNvPr>
          <p:cNvSpPr/>
          <p:nvPr/>
        </p:nvSpPr>
        <p:spPr>
          <a:xfrm>
            <a:off x="2713170" y="4389867"/>
            <a:ext cx="5853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Canal Street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9am, 4pm and 8pm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CA9CB0-1394-F041-8ADB-22ADCD6330E3}"/>
              </a:ext>
            </a:extLst>
          </p:cNvPr>
          <p:cNvSpPr/>
          <p:nvPr/>
        </p:nvSpPr>
        <p:spPr>
          <a:xfrm>
            <a:off x="2713171" y="5188125"/>
            <a:ext cx="6739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Chamber Street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noon, 4pm and 8pm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  <a:cs typeface="Gautam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6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0" y="1643896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THANK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33ACB-237D-7F4F-B250-E6E62780513B}"/>
              </a:ext>
            </a:extLst>
          </p:cNvPr>
          <p:cNvSpPr txBox="1"/>
          <p:nvPr/>
        </p:nvSpPr>
        <p:spPr>
          <a:xfrm>
            <a:off x="0" y="2245475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YOU</a:t>
            </a:r>
            <a:r>
              <a:rPr lang="en-US" sz="13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!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37C3468-C53F-DF49-A6F5-51E658AF0AB7}"/>
              </a:ext>
            </a:extLst>
          </p:cNvPr>
          <p:cNvSpPr/>
          <p:nvPr/>
        </p:nvSpPr>
        <p:spPr>
          <a:xfrm rot="10800000">
            <a:off x="2582780" y="3509462"/>
            <a:ext cx="1224880" cy="1224880"/>
          </a:xfrm>
          <a:prstGeom prst="arc">
            <a:avLst>
              <a:gd name="adj1" fmla="val 10776599"/>
              <a:gd name="adj2" fmla="val 0"/>
            </a:avLst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EFBC4-AADA-CE40-BCAE-165CE3EAA28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73D10-BF41-5441-931B-0B3B9A004201}"/>
              </a:ext>
            </a:extLst>
          </p:cNvPr>
          <p:cNvSpPr/>
          <p:nvPr/>
        </p:nvSpPr>
        <p:spPr>
          <a:xfrm>
            <a:off x="7058435" y="1566010"/>
            <a:ext cx="4626588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Fahimeh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Khalegi</a:t>
            </a:r>
            <a:endParaRPr lang="en-US" sz="3200" b="1" dirty="0">
              <a:solidFill>
                <a:schemeClr val="bg1"/>
              </a:solidFill>
              <a:latin typeface="Aharoni" panose="02010803020104030203" pitchFamily="2" charset="-79"/>
              <a:ea typeface="Gulim" panose="020B0600000101010101" pitchFamily="34" charset="-127"/>
              <a:cs typeface="Aharoni" panose="02010803020104030203" pitchFamily="2" charset="-79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" panose="020F0502020204030204" pitchFamily="34" charset="0"/>
              </a:rPr>
              <a:t>fahimeh1278@gmail.com</a:t>
            </a: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Shivaji</a:t>
            </a: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Dutta</a:t>
            </a:r>
          </a:p>
          <a:p>
            <a:r>
              <a:rPr lang="en-US" sz="2400" b="1" dirty="0" err="1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" panose="020F0502020204030204" pitchFamily="34" charset="0"/>
              </a:rPr>
              <a:t>shivaji@aurius.io</a:t>
            </a:r>
            <a:endParaRPr lang="en-US" sz="24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Tahmid</a:t>
            </a: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Chowdhury</a:t>
            </a:r>
          </a:p>
          <a:p>
            <a:r>
              <a:rPr lang="en-US" sz="2400" dirty="0" err="1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" panose="020F0502020204030204" pitchFamily="34" charset="0"/>
              </a:rPr>
              <a:t>tahmid.chowdhury@gmail.com</a:t>
            </a:r>
            <a:endParaRPr lang="en-US" sz="2400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3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419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Appendix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2664A-9487-7843-90FD-2922C8A8AECF}"/>
              </a:ext>
            </a:extLst>
          </p:cNvPr>
          <p:cNvSpPr/>
          <p:nvPr/>
        </p:nvSpPr>
        <p:spPr>
          <a:xfrm>
            <a:off x="1718769" y="2166676"/>
            <a:ext cx="932992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ulim" panose="020B0600000101010101" pitchFamily="34" charset="-127"/>
                <a:ea typeface="Gulim" panose="020B0600000101010101" pitchFamily="34" charset="-127"/>
              </a:rPr>
              <a:t>Cleaning plan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Scraped MTA website for 2 years of .txt files and combined into one .csv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Checked for null values and discrepancies in spelling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Drop TIME values with seconds other than :00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Converted DATE and TIME objects to datetime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Reviewed describe function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Took difference between rows to avoid having to use cumulative amounts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82C77D-713F-FA4A-939E-8128C9DDB85B}"/>
              </a:ext>
            </a:extLst>
          </p:cNvPr>
          <p:cNvSpPr/>
          <p:nvPr/>
        </p:nvSpPr>
        <p:spPr>
          <a:xfrm>
            <a:off x="10114500" y="1335679"/>
            <a:ext cx="18004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10,346,286</a:t>
            </a:r>
          </a:p>
          <a:p>
            <a:pPr algn="ctr"/>
            <a:r>
              <a:rPr lang="en-US" sz="2400" dirty="0">
                <a:latin typeface="Gulim" panose="020B0600000101010101" pitchFamily="34" charset="-127"/>
                <a:ea typeface="Gulim" panose="020B0600000101010101" pitchFamily="34" charset="-127"/>
              </a:rPr>
              <a:t>records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1F2EC42-7B38-ED47-ACC5-2F8E59189822}"/>
              </a:ext>
            </a:extLst>
          </p:cNvPr>
          <p:cNvSpPr/>
          <p:nvPr/>
        </p:nvSpPr>
        <p:spPr>
          <a:xfrm rot="4982786">
            <a:off x="10096426" y="1715629"/>
            <a:ext cx="921743" cy="914718"/>
          </a:xfrm>
          <a:prstGeom prst="arc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5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Goal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AFB11-DE06-2A4A-9118-362022EF8466}"/>
              </a:ext>
            </a:extLst>
          </p:cNvPr>
          <p:cNvSpPr/>
          <p:nvPr/>
        </p:nvSpPr>
        <p:spPr>
          <a:xfrm>
            <a:off x="1900048" y="1693332"/>
            <a:ext cx="38222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Optimize the collection of signatures and attendance for the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Women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Tech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Women</a:t>
            </a:r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Yes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annual gala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DCF66-2A3F-D146-A256-D5A4DD8C7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6"/>
          <a:stretch/>
        </p:blipFill>
        <p:spPr>
          <a:xfrm flipH="1">
            <a:off x="5958700" y="3399"/>
            <a:ext cx="6233300" cy="68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Methodology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24B15A-984E-544A-B8F8-F385A4289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98" r="65170"/>
          <a:stretch/>
        </p:blipFill>
        <p:spPr>
          <a:xfrm>
            <a:off x="2359793" y="1643767"/>
            <a:ext cx="3495576" cy="46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7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D152E-EBFA-4845-A2DE-2BC85C3F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235" y="3085972"/>
            <a:ext cx="2831930" cy="830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4CEC3-4146-5343-9E40-0DE81F63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86" y="2670901"/>
            <a:ext cx="1358900" cy="1485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1625F1-BAC1-2847-9702-5AAEBCE696C3}"/>
              </a:ext>
            </a:extLst>
          </p:cNvPr>
          <p:cNvCxnSpPr/>
          <p:nvPr/>
        </p:nvCxnSpPr>
        <p:spPr>
          <a:xfrm>
            <a:off x="3384718" y="3436753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F903F4-74AD-0342-A452-D2A690F85857}"/>
              </a:ext>
            </a:extLst>
          </p:cNvPr>
          <p:cNvCxnSpPr/>
          <p:nvPr/>
        </p:nvCxnSpPr>
        <p:spPr>
          <a:xfrm>
            <a:off x="7599234" y="3448786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C3AE6-3312-E047-A5BE-0CD8EA0C7E87}"/>
              </a:ext>
            </a:extLst>
          </p:cNvPr>
          <p:cNvSpPr/>
          <p:nvPr/>
        </p:nvSpPr>
        <p:spPr>
          <a:xfrm>
            <a:off x="1482386" y="4425380"/>
            <a:ext cx="11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2187E-78AF-8842-AA5C-61FD6D9D3776}"/>
              </a:ext>
            </a:extLst>
          </p:cNvPr>
          <p:cNvSpPr/>
          <p:nvPr/>
        </p:nvSpPr>
        <p:spPr>
          <a:xfrm>
            <a:off x="5537614" y="4425380"/>
            <a:ext cx="1441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ANALYSIS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6D8948-E4A8-B540-9C6D-6A583FFD561B}"/>
              </a:ext>
            </a:extLst>
          </p:cNvPr>
          <p:cNvSpPr/>
          <p:nvPr/>
        </p:nvSpPr>
        <p:spPr>
          <a:xfrm>
            <a:off x="8579265" y="4425380"/>
            <a:ext cx="274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PRELIM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RESULTS</a:t>
            </a:r>
            <a:endParaRPr lang="en-US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B8B9-F6FF-ED4D-9C74-72AA38C47ECB}"/>
              </a:ext>
            </a:extLst>
          </p:cNvPr>
          <p:cNvSpPr/>
          <p:nvPr/>
        </p:nvSpPr>
        <p:spPr>
          <a:xfrm>
            <a:off x="9224094" y="2828303"/>
            <a:ext cx="1379621" cy="1379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Univers" panose="020B0503020202020204" pitchFamily="34" charset="0"/>
              </a:rPr>
              <a:t>10</a:t>
            </a:r>
            <a:endParaRPr lang="en-US" sz="5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4C0BF-F308-3C4B-A528-985EE239DE23}"/>
              </a:ext>
            </a:extLst>
          </p:cNvPr>
          <p:cNvSpPr/>
          <p:nvPr/>
        </p:nvSpPr>
        <p:spPr>
          <a:xfrm>
            <a:off x="8783908" y="2737920"/>
            <a:ext cx="775271" cy="36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512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EBF2E-D779-8C42-ADD1-1E813FBDA4D5}"/>
              </a:ext>
            </a:extLst>
          </p:cNvPr>
          <p:cNvSpPr/>
          <p:nvPr/>
        </p:nvSpPr>
        <p:spPr>
          <a:xfrm>
            <a:off x="1900049" y="1542843"/>
            <a:ext cx="37578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Top 10 most trafficked stations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DB01F-30FD-3E42-887C-F4648D788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93" y="154380"/>
            <a:ext cx="5659801" cy="64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4BB0F0-4402-A645-9FE5-5ED5E78E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404" y="1491236"/>
            <a:ext cx="5850675" cy="50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42941-9DA4-F943-98C9-B44A2A28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633" y="0"/>
            <a:ext cx="50223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938E48-A05C-2048-B28F-D69D4DA681E0}"/>
              </a:ext>
            </a:extLst>
          </p:cNvPr>
          <p:cNvSpPr/>
          <p:nvPr/>
        </p:nvSpPr>
        <p:spPr>
          <a:xfrm>
            <a:off x="1900048" y="1542843"/>
            <a:ext cx="46932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Highest concentration of tech companies: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Garment District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Greenwich Village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Financial District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94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10C9048-AA39-0942-8C61-9A15807FB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5" r="15037"/>
          <a:stretch/>
        </p:blipFill>
        <p:spPr>
          <a:xfrm>
            <a:off x="277006" y="1924464"/>
            <a:ext cx="6153089" cy="49594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95063-0B8F-9249-94A9-7E2D127E20A4}"/>
              </a:ext>
            </a:extLst>
          </p:cNvPr>
          <p:cNvSpPr/>
          <p:nvPr/>
        </p:nvSpPr>
        <p:spPr>
          <a:xfrm>
            <a:off x="7143794" y="827674"/>
            <a:ext cx="38540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Gulim" panose="020B0600000101010101" pitchFamily="34" charset="-127"/>
                <a:ea typeface="Gulim" panose="020B0600000101010101" pitchFamily="34" charset="-127"/>
              </a:rPr>
              <a:t>Two out of ten tech-focused</a:t>
            </a:r>
          </a:p>
          <a:p>
            <a:r>
              <a:rPr lang="en-US" sz="3600" dirty="0">
                <a:latin typeface="Gulim" panose="020B0600000101010101" pitchFamily="34" charset="-127"/>
                <a:ea typeface="Gulim" panose="020B0600000101010101" pitchFamily="34" charset="-127"/>
              </a:rPr>
              <a:t>universities are in NYC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8C1A-FE4A-4043-8355-AA288D99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38" y="3656021"/>
            <a:ext cx="26924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CE1DB-734A-0947-AFF3-8FC20A69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981" y="3656021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4BB0F0-4402-A645-9FE5-5ED5E78E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88" y="1413303"/>
            <a:ext cx="5850675" cy="505911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236EE39-11BF-8F4D-A928-6E23F1705A46}"/>
              </a:ext>
            </a:extLst>
          </p:cNvPr>
          <p:cNvGrpSpPr/>
          <p:nvPr/>
        </p:nvGrpSpPr>
        <p:grpSpPr>
          <a:xfrm>
            <a:off x="7530760" y="1597845"/>
            <a:ext cx="3129720" cy="400110"/>
            <a:chOff x="7530760" y="1597845"/>
            <a:chExt cx="3129720" cy="400110"/>
          </a:xfrm>
        </p:grpSpPr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6DDB102-0BF1-834F-BC67-4C4E76DBBBE5}"/>
                </a:ext>
              </a:extLst>
            </p:cNvPr>
            <p:cNvSpPr/>
            <p:nvPr/>
          </p:nvSpPr>
          <p:spPr>
            <a:xfrm>
              <a:off x="7530760" y="1645206"/>
              <a:ext cx="616540" cy="305389"/>
            </a:xfrm>
            <a:prstGeom prst="lef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442526-765E-3148-9507-C95781876A73}"/>
                </a:ext>
              </a:extLst>
            </p:cNvPr>
            <p:cNvSpPr/>
            <p:nvPr/>
          </p:nvSpPr>
          <p:spPr>
            <a:xfrm>
              <a:off x="8147300" y="1597845"/>
              <a:ext cx="25131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  <a:cs typeface="Gautami" panose="020B0502040204020203" pitchFamily="34" charset="0"/>
                </a:rPr>
                <a:t>23</a:t>
              </a:r>
              <a:r>
                <a:rPr lang="en-US" sz="20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  <a:cs typeface="Gautami" panose="020B0502040204020203" pitchFamily="34" charset="0"/>
                </a:rPr>
                <a:t>rd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  <a:cs typeface="Gautami" panose="020B0502040204020203" pitchFamily="34" charset="0"/>
                </a:rPr>
                <a:t> Street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49A39B-7485-8C48-A7AB-AC361C2ABE41}"/>
              </a:ext>
            </a:extLst>
          </p:cNvPr>
          <p:cNvGrpSpPr/>
          <p:nvPr/>
        </p:nvGrpSpPr>
        <p:grpSpPr>
          <a:xfrm>
            <a:off x="7131586" y="2084412"/>
            <a:ext cx="3528894" cy="400110"/>
            <a:chOff x="7131586" y="2084412"/>
            <a:chExt cx="3528894" cy="400110"/>
          </a:xfrm>
        </p:grpSpPr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17F5B062-0978-9449-962C-0025A0734D98}"/>
                </a:ext>
              </a:extLst>
            </p:cNvPr>
            <p:cNvSpPr/>
            <p:nvPr/>
          </p:nvSpPr>
          <p:spPr>
            <a:xfrm>
              <a:off x="7131586" y="2129160"/>
              <a:ext cx="1015713" cy="305389"/>
            </a:xfrm>
            <a:prstGeom prst="lef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944F2D-62AC-084D-AAA0-68F8D6A70626}"/>
                </a:ext>
              </a:extLst>
            </p:cNvPr>
            <p:cNvSpPr/>
            <p:nvPr/>
          </p:nvSpPr>
          <p:spPr>
            <a:xfrm>
              <a:off x="8147300" y="2084412"/>
              <a:ext cx="25131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  <a:cs typeface="Gautami" panose="020B0502040204020203" pitchFamily="34" charset="0"/>
                </a:rPr>
                <a:t>Canal Street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31BA6A-4001-C543-BD27-A06EC175360F}"/>
              </a:ext>
            </a:extLst>
          </p:cNvPr>
          <p:cNvGrpSpPr/>
          <p:nvPr/>
        </p:nvGrpSpPr>
        <p:grpSpPr>
          <a:xfrm>
            <a:off x="6467903" y="2534676"/>
            <a:ext cx="4572927" cy="400110"/>
            <a:chOff x="6467903" y="2534676"/>
            <a:chExt cx="4572927" cy="400110"/>
          </a:xfrm>
        </p:grpSpPr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7C5B4AA2-E8A2-FA4B-84A0-3C26917B99B0}"/>
                </a:ext>
              </a:extLst>
            </p:cNvPr>
            <p:cNvSpPr/>
            <p:nvPr/>
          </p:nvSpPr>
          <p:spPr>
            <a:xfrm>
              <a:off x="6467903" y="2600829"/>
              <a:ext cx="1679396" cy="305389"/>
            </a:xfrm>
            <a:prstGeom prst="lef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6B86E3-A722-404A-9877-3A361CFC29A8}"/>
                </a:ext>
              </a:extLst>
            </p:cNvPr>
            <p:cNvSpPr/>
            <p:nvPr/>
          </p:nvSpPr>
          <p:spPr>
            <a:xfrm>
              <a:off x="8147300" y="2534676"/>
              <a:ext cx="289353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  <a:cs typeface="Gautami" panose="020B0502040204020203" pitchFamily="34" charset="0"/>
                </a:rPr>
                <a:t>Chamber Street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83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4072</TotalTime>
  <Words>313</Words>
  <Application>Microsoft Macintosh PowerPoint</Application>
  <PresentationFormat>Widescreen</PresentationFormat>
  <Paragraphs>71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Gulim</vt:lpstr>
      <vt:lpstr>Aharoni</vt:lpstr>
      <vt:lpstr>Arial</vt:lpstr>
      <vt:lpstr>Calibri</vt:lpstr>
      <vt:lpstr>Calibri Light</vt:lpstr>
      <vt:lpstr>Univers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Chowdhury</dc:creator>
  <cp:lastModifiedBy>Tahmid Chowdhury</cp:lastModifiedBy>
  <cp:revision>36</cp:revision>
  <dcterms:created xsi:type="dcterms:W3CDTF">2019-04-02T23:39:25Z</dcterms:created>
  <dcterms:modified xsi:type="dcterms:W3CDTF">2019-04-05T19:32:05Z</dcterms:modified>
</cp:coreProperties>
</file>